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4" r:id="rId3"/>
    <p:sldId id="263" r:id="rId4"/>
    <p:sldId id="265" r:id="rId5"/>
    <p:sldId id="262" r:id="rId6"/>
    <p:sldId id="256" r:id="rId7"/>
    <p:sldId id="257" r:id="rId8"/>
    <p:sldId id="258" r:id="rId9"/>
    <p:sldId id="259" r:id="rId10"/>
    <p:sldId id="260" r:id="rId11"/>
    <p:sldId id="267" r:id="rId12"/>
    <p:sldId id="261" r:id="rId13"/>
    <p:sldId id="273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F54644C-791B-4CB6-A8D1-F55905B89EFC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A2D2977-2EDE-477E-91B7-20C7D9C7B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07704" y="548680"/>
            <a:ext cx="6552728" cy="2736304"/>
          </a:xfrm>
        </p:spPr>
        <p:txBody>
          <a:bodyPr>
            <a:normAutofit/>
          </a:bodyPr>
          <a:lstStyle/>
          <a:p>
            <a:r>
              <a:rPr lang="ru-RU" sz="3600" i="1" dirty="0"/>
              <a:t>Знание — это только возможность, 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>действие </a:t>
            </a:r>
            <a:r>
              <a:rPr lang="ru-RU" sz="3600" i="1" dirty="0"/>
              <a:t>— это сила, 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>а </a:t>
            </a:r>
            <a:r>
              <a:rPr lang="ru-RU" sz="3600" i="1" dirty="0"/>
              <a:t>результат — это </a:t>
            </a:r>
            <a:r>
              <a:rPr lang="ru-RU" sz="3600" i="1" dirty="0" smtClean="0"/>
              <a:t>работа.</a:t>
            </a:r>
            <a:endParaRPr lang="ru-RU" sz="3600" dirty="0"/>
          </a:p>
        </p:txBody>
      </p:sp>
      <p:sp>
        <p:nvSpPr>
          <p:cNvPr id="6" name="AutoShape 2" descr="Человечек с указкой для презентации - фото и картинки abrakadabra.fu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09" name="Picture 1" descr="C:\Users\Елена\Desktop\егэ трен\head_gear_md_nwm_v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000504"/>
            <a:ext cx="2381252" cy="23812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3153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ru-RU" dirty="0" smtClean="0"/>
              <a:t>Ход работы: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052736"/>
            <a:ext cx="7467600" cy="5472608"/>
          </a:xfrm>
        </p:spPr>
        <p:txBody>
          <a:bodyPr>
            <a:normAutofit/>
          </a:bodyPr>
          <a:lstStyle/>
          <a:p>
            <a:r>
              <a:rPr lang="ru-RU" dirty="0"/>
              <a:t>Используя источник тока, вольтметр, амперметр, ключ, реостат, соединительные провода, </a:t>
            </a:r>
            <a:r>
              <a:rPr lang="ru-RU" dirty="0" smtClean="0"/>
              <a:t>лампу, </a:t>
            </a:r>
            <a:r>
              <a:rPr lang="ru-RU" dirty="0"/>
              <a:t>соберите экспериментальную установку для определения работы </a:t>
            </a:r>
            <a:r>
              <a:rPr lang="ru-RU" dirty="0" smtClean="0"/>
              <a:t>и мощности электрического тока.  Начертите схему электрической цепи. </a:t>
            </a:r>
          </a:p>
          <a:p>
            <a:r>
              <a:rPr lang="ru-RU" dirty="0"/>
              <a:t> Абсолютная погрешность измерения напряжения равна </a:t>
            </a:r>
            <a:r>
              <a:rPr lang="ru-RU" dirty="0">
                <a:solidFill>
                  <a:srgbClr val="FF0000"/>
                </a:solidFill>
              </a:rPr>
              <a:t>±0,1 В</a:t>
            </a:r>
            <a:r>
              <a:rPr lang="ru-RU" dirty="0"/>
              <a:t>, абсолютная погрешность измерения силы тока равна </a:t>
            </a:r>
            <a:r>
              <a:rPr lang="ru-RU" dirty="0">
                <a:solidFill>
                  <a:srgbClr val="FF0000"/>
                </a:solidFill>
              </a:rPr>
              <a:t>±0,02 А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помощи реостата установите в цепи силу тока </a:t>
            </a:r>
            <a:r>
              <a:rPr lang="ru-RU" dirty="0" smtClean="0">
                <a:solidFill>
                  <a:srgbClr val="FF0000"/>
                </a:solidFill>
              </a:rPr>
              <a:t>0,3</a:t>
            </a:r>
            <a:r>
              <a:rPr lang="ru-RU" dirty="0">
                <a:solidFill>
                  <a:srgbClr val="FF0000"/>
                </a:solidFill>
              </a:rPr>
              <a:t> А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6936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Снимите показания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 </a:t>
            </a:r>
            <a:r>
              <a:rPr lang="ru-RU" sz="2800" dirty="0"/>
              <a:t>укажите результаты измерения </a:t>
            </a:r>
            <a:r>
              <a:rPr lang="ru-RU" sz="2800" dirty="0" smtClean="0"/>
              <a:t>силы тока и напряжения </a:t>
            </a:r>
            <a:r>
              <a:rPr lang="ru-RU" sz="2800" u="sng" dirty="0"/>
              <a:t>с учетом абсолютной погрешности измерения</a:t>
            </a:r>
            <a:r>
              <a:rPr lang="ru-RU" sz="2800" dirty="0"/>
              <a:t>;</a:t>
            </a:r>
            <a:endParaRPr lang="ru-RU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068960"/>
            <a:ext cx="1783085" cy="178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877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Проведите расчёты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28596" y="1984248"/>
            <a:ext cx="7467600" cy="4016520"/>
          </a:xfrm>
        </p:spPr>
        <p:txBody>
          <a:bodyPr/>
          <a:lstStyle/>
          <a:p>
            <a:r>
              <a:rPr lang="ru-RU" dirty="0" smtClean="0"/>
              <a:t>Запишите формулу для расчета работы тока и его мощности.</a:t>
            </a:r>
          </a:p>
          <a:p>
            <a:r>
              <a:rPr lang="ru-RU" dirty="0" smtClean="0"/>
              <a:t>Определите работу электрического тока за 10 минут.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6" name="Picture 2" descr="https://trafaret-decor.art/sites/default/files/animatepeoples/1/lightbulb_flashing_ideas_md_nwm_v2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48500" y="0"/>
            <a:ext cx="2095500" cy="2095501"/>
          </a:xfrm>
          <a:prstGeom prst="rect">
            <a:avLst/>
          </a:prstGeom>
          <a:noFill/>
        </p:spPr>
      </p:pic>
      <p:pic>
        <p:nvPicPr>
          <p:cNvPr id="6147" name="Picture 3" descr="C:\Users\Елена\Desktop\егэ трен\clock_hands_spinning_import_md_nwm_v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0650" y="3714752"/>
            <a:ext cx="2870198" cy="2870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1106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 полученным значениям рассчитайте рабочую мощность лампы.</a:t>
            </a:r>
          </a:p>
          <a:p>
            <a:r>
              <a:rPr lang="ru-RU" dirty="0" smtClean="0"/>
              <a:t>Рассчитайте номинальную мощность лампы, используя значения на её цоколе. Сравните это значение с рабочей мощностью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Проведите расчёты </a:t>
            </a:r>
            <a:endParaRPr kumimoji="0" lang="ru-RU" sz="30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https://trafaret-decor.art/sites/default/files/animatepeoples/1/lightbulb_flashing_ideas_md_nwm_v2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857628"/>
            <a:ext cx="2452690" cy="2452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измерений и вычислений занесите в таблицу: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82093584"/>
              </p:ext>
            </p:extLst>
          </p:nvPr>
        </p:nvGraphicFramePr>
        <p:xfrm>
          <a:off x="457200" y="1600200"/>
          <a:ext cx="7829576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0427"/>
                <a:gridCol w="1206985"/>
                <a:gridCol w="1143008"/>
                <a:gridCol w="1214446"/>
                <a:gridCol w="1071570"/>
                <a:gridCol w="214314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Сила тока, А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Напря-жение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 В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Время, с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Работа, Дж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Мощ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r>
                        <a:rPr lang="ru-RU" sz="2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ность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 Вт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Номинальная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мощность, Вт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9552" y="3613666"/>
            <a:ext cx="63367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u="sng" dirty="0" smtClean="0">
                <a:solidFill>
                  <a:srgbClr val="FF0000"/>
                </a:solidFill>
              </a:rPr>
              <a:t>Сделайте вывод</a:t>
            </a:r>
            <a:endParaRPr lang="ru-RU" sz="4400" u="sng" dirty="0">
              <a:solidFill>
                <a:srgbClr val="FF0000"/>
              </a:solidFill>
            </a:endParaRPr>
          </a:p>
        </p:txBody>
      </p:sp>
      <p:pic>
        <p:nvPicPr>
          <p:cNvPr id="5123" name="Picture 3" descr="C:\Users\Елена\Desktop\егэ трен\mechanical_gear_group_md_nwm_v2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3643314"/>
            <a:ext cx="2643206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462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Дополнительное задание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Цена </a:t>
            </a:r>
            <a:r>
              <a:rPr lang="ru-RU" dirty="0"/>
              <a:t>1 </a:t>
            </a:r>
            <a:r>
              <a:rPr lang="ru-RU" dirty="0" err="1"/>
              <a:t>кВт·ч</a:t>
            </a:r>
            <a:r>
              <a:rPr lang="ru-RU" dirty="0"/>
              <a:t> электроэнергии в России для населения в 2026 году составляет </a:t>
            </a:r>
            <a:r>
              <a:rPr lang="ru-RU" dirty="0" smtClean="0"/>
              <a:t>7,25 </a:t>
            </a:r>
            <a:r>
              <a:rPr lang="ru-RU" b="1" dirty="0" smtClean="0"/>
              <a:t>рублей</a:t>
            </a:r>
            <a:r>
              <a:rPr lang="ru-RU" dirty="0"/>
              <a:t> для городских жителей с газовыми </a:t>
            </a:r>
            <a:r>
              <a:rPr lang="ru-RU" dirty="0" smtClean="0"/>
              <a:t>плитами.</a:t>
            </a:r>
          </a:p>
          <a:p>
            <a:r>
              <a:rPr lang="ru-RU" dirty="0" smtClean="0"/>
              <a:t>Рассчитайте стоимость потраченной лампой электроэнергии, если бы она горела 2 часа.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878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Мини-проект </a:t>
            </a:r>
            <a:r>
              <a:rPr lang="ru-RU" dirty="0"/>
              <a:t>«</a:t>
            </a:r>
            <a:r>
              <a:rPr lang="ru-RU" dirty="0" err="1"/>
              <a:t>Энергопаспорт</a:t>
            </a:r>
            <a:r>
              <a:rPr lang="ru-RU" dirty="0"/>
              <a:t> комнаты». </a:t>
            </a:r>
            <a:endParaRPr lang="ru-RU" dirty="0" smtClean="0"/>
          </a:p>
          <a:p>
            <a:r>
              <a:rPr lang="ru-RU" dirty="0" smtClean="0"/>
              <a:t>Найти </a:t>
            </a:r>
            <a:r>
              <a:rPr lang="ru-RU" dirty="0"/>
              <a:t>мощность 3-х приборов (по маркировке) </a:t>
            </a:r>
          </a:p>
          <a:p>
            <a:r>
              <a:rPr lang="ru-RU" dirty="0" smtClean="0"/>
              <a:t>Рассчитать </a:t>
            </a:r>
            <a:r>
              <a:rPr lang="ru-RU" dirty="0"/>
              <a:t>их потребление </a:t>
            </a:r>
            <a:r>
              <a:rPr lang="ru-RU" dirty="0" smtClean="0"/>
              <a:t>энергии за месяц. </a:t>
            </a:r>
          </a:p>
          <a:p>
            <a:r>
              <a:rPr lang="ru-RU" dirty="0" smtClean="0"/>
              <a:t>Предложить способы экономии электроэнергии в быту.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091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467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3200" b="1" i="1" dirty="0"/>
              <a:t>Знание — это только возможность, </a:t>
            </a:r>
            <a:br>
              <a:rPr lang="ru-RU" sz="3200" b="1" i="1" dirty="0"/>
            </a:br>
            <a:r>
              <a:rPr lang="ru-RU" sz="3200" b="1" i="1" dirty="0"/>
              <a:t>действие — это сила, </a:t>
            </a:r>
            <a:br>
              <a:rPr lang="ru-RU" sz="3200" b="1" i="1" dirty="0"/>
            </a:br>
            <a:r>
              <a:rPr lang="ru-RU" sz="3200" b="1" i="1" dirty="0"/>
              <a:t>а результат — это работа.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857364"/>
            <a:ext cx="9144000" cy="1928826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 smtClean="0"/>
              <a:t>Подведите итог своей работы на уроке:</a:t>
            </a:r>
          </a:p>
          <a:p>
            <a:r>
              <a:rPr lang="ru-RU" dirty="0"/>
              <a:t>«Сегодня я узнал</a:t>
            </a:r>
            <a:r>
              <a:rPr lang="ru-RU" dirty="0" smtClean="0"/>
              <a:t>...»</a:t>
            </a:r>
          </a:p>
          <a:p>
            <a:r>
              <a:rPr lang="ru-RU" dirty="0" smtClean="0"/>
              <a:t>«</a:t>
            </a:r>
            <a:r>
              <a:rPr lang="ru-RU" dirty="0"/>
              <a:t>Самым сложным было</a:t>
            </a:r>
            <a:r>
              <a:rPr lang="ru-RU" dirty="0" smtClean="0"/>
              <a:t>...»</a:t>
            </a:r>
          </a:p>
          <a:p>
            <a:r>
              <a:rPr lang="ru-RU" dirty="0" smtClean="0"/>
              <a:t>«</a:t>
            </a:r>
            <a:r>
              <a:rPr lang="ru-RU" dirty="0"/>
              <a:t>Я понял, что...»</a:t>
            </a:r>
            <a:endParaRPr lang="ru-RU" b="1" dirty="0"/>
          </a:p>
        </p:txBody>
      </p:sp>
      <p:pic>
        <p:nvPicPr>
          <p:cNvPr id="2049" name="Picture 1" descr="C:\Users\Елена\Desktop\егэ трен\Человечки для презентации (10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000500"/>
            <a:ext cx="2286000" cy="2857500"/>
          </a:xfrm>
          <a:prstGeom prst="rect">
            <a:avLst/>
          </a:prstGeom>
          <a:noFill/>
        </p:spPr>
      </p:pic>
      <p:pic>
        <p:nvPicPr>
          <p:cNvPr id="2050" name="Picture 2" descr="C:\Users\Елена\Desktop\егэ трен\gif-for-presentation-4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778623"/>
            <a:ext cx="2463501" cy="30793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309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28596" y="1071546"/>
            <a:ext cx="7467600" cy="1143000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 smtClean="0"/>
              <a:t>Спасибо за работу на уроке!</a:t>
            </a:r>
            <a:endParaRPr lang="ru-RU" b="1" dirty="0"/>
          </a:p>
        </p:txBody>
      </p:sp>
      <p:pic>
        <p:nvPicPr>
          <p:cNvPr id="1025" name="Picture 1" descr="C:\Users\Елена\Desktop\егэ трен\Человечки для презентации (42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857496"/>
            <a:ext cx="3343282" cy="3343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10146"/>
          </a:xfrm>
        </p:spPr>
        <p:txBody>
          <a:bodyPr>
            <a:noAutofit/>
          </a:bodyPr>
          <a:lstStyle/>
          <a:p>
            <a:pPr lvl="0"/>
            <a:r>
              <a:rPr lang="ru-RU" sz="240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каждого физического понятия из первого столбца подберите соответствующий пример из второго столбца.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"/>
          </p:nvPr>
        </p:nvSpPr>
        <p:spPr>
          <a:xfrm>
            <a:off x="323528" y="2708920"/>
            <a:ext cx="3657600" cy="3484984"/>
          </a:xfrm>
        </p:spPr>
        <p:txBody>
          <a:bodyPr/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>
                <a:latin typeface="Arial" charset="0"/>
                <a:cs typeface="Arial" charset="0"/>
              </a:rPr>
              <a:t>ФИЗИЧЕСКИЕ ПОНЯТИЯ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latin typeface="Arial" charset="0"/>
                <a:cs typeface="Arial" charset="0"/>
              </a:rPr>
              <a:t>А)  физическая величина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latin typeface="Arial" charset="0"/>
                <a:cs typeface="Arial" charset="0"/>
              </a:rPr>
              <a:t>Б)  единица физической величины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latin typeface="Arial" charset="0"/>
                <a:cs typeface="Arial" charset="0"/>
              </a:rPr>
              <a:t>B)  прибор для измерения физической величины</a:t>
            </a: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2"/>
          </p:nvPr>
        </p:nvSpPr>
        <p:spPr>
          <a:xfrm>
            <a:off x="4283968" y="2780928"/>
            <a:ext cx="3657600" cy="2548880"/>
          </a:xfrm>
        </p:spPr>
        <p:txBody>
          <a:bodyPr/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dirty="0">
                <a:latin typeface="Arial" charset="0"/>
                <a:cs typeface="Arial" charset="0"/>
              </a:rPr>
              <a:t>ПРИМЕРЫ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latin typeface="Arial" charset="0"/>
                <a:cs typeface="Arial" charset="0"/>
              </a:rPr>
              <a:t>1)  амперметр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latin typeface="Arial" charset="0"/>
                <a:cs typeface="Arial" charset="0"/>
              </a:rPr>
              <a:t>2)  Ом</a:t>
            </a:r>
            <a:endParaRPr lang="ru-RU" dirty="0">
              <a:latin typeface="Arial" charset="0"/>
              <a:cs typeface="Arial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latin typeface="Arial" charset="0"/>
                <a:cs typeface="Arial" charset="0"/>
              </a:rPr>
              <a:t>3)  сила тока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latin typeface="Arial" charset="0"/>
                <a:cs typeface="Arial" charset="0"/>
              </a:rPr>
              <a:t>4)  электрон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latin typeface="Arial" charset="0"/>
                <a:cs typeface="Arial" charset="0"/>
              </a:rPr>
              <a:t>5)  электризация</a:t>
            </a:r>
          </a:p>
          <a:p>
            <a:endParaRPr lang="ru-RU" dirty="0"/>
          </a:p>
        </p:txBody>
      </p:sp>
      <p:sp>
        <p:nvSpPr>
          <p:cNvPr id="9" name="AutoShape 3" descr="умник на прозрачном фоне 24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285875"/>
            <a:ext cx="1783085" cy="178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437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5"/>
          <p:cNvSpPr>
            <a:spLocks noGrp="1"/>
          </p:cNvSpPr>
          <p:nvPr>
            <p:ph type="title"/>
          </p:nvPr>
        </p:nvSpPr>
        <p:spPr>
          <a:xfrm>
            <a:off x="452620" y="11402"/>
            <a:ext cx="7467600" cy="2074242"/>
          </a:xfrm>
        </p:spPr>
        <p:txBody>
          <a:bodyPr>
            <a:noAutofit/>
          </a:bodyPr>
          <a:lstStyle/>
          <a:p>
            <a:r>
              <a:rPr lang="ru-RU" sz="2400" cap="none" dirty="0">
                <a:solidFill>
                  <a:schemeClr val="tx1"/>
                </a:solidFill>
                <a:latin typeface="Arial" charset="0"/>
                <a:cs typeface="Arial" charset="0"/>
              </a:rPr>
              <a:t>Установите соответствие между техническими устройствами и физическими закономерностями, лежащими в основе их работы. </a:t>
            </a:r>
            <a:br>
              <a:rPr lang="ru-RU" sz="2400" cap="none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ru-RU" sz="240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ТЕХНИЧЕСКИЕ УСТРОЙСТВА</a:t>
            </a:r>
          </a:p>
          <a:p>
            <a:r>
              <a:rPr lang="ru-RU" dirty="0"/>
              <a:t>A)  реостат</a:t>
            </a:r>
          </a:p>
          <a:p>
            <a:r>
              <a:rPr lang="ru-RU" dirty="0"/>
              <a:t>Б)  </a:t>
            </a:r>
            <a:r>
              <a:rPr lang="ru-RU" dirty="0" smtClean="0"/>
              <a:t>амперметр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ФИЗИЧЕСКИЕ ЗАКОНОМЕРНОСТИ</a:t>
            </a:r>
          </a:p>
          <a:p>
            <a:r>
              <a:rPr lang="ru-RU" dirty="0"/>
              <a:t>1)  зависимость силы, действующий на проводник с током в магнитном поле, от силы тока в проводнике</a:t>
            </a:r>
          </a:p>
          <a:p>
            <a:r>
              <a:rPr lang="ru-RU" dirty="0"/>
              <a:t>2)  зависимость силы отталкивания одноименных зарядов от их величины</a:t>
            </a:r>
          </a:p>
          <a:p>
            <a:r>
              <a:rPr lang="ru-RU" dirty="0"/>
              <a:t>3)  зависимость сопротивления проводника от его длины</a:t>
            </a:r>
          </a:p>
          <a:p>
            <a:r>
              <a:rPr lang="ru-RU" dirty="0"/>
              <a:t>4)  зависимость силы тока на участке цепи от напряжения на ее концах</a:t>
            </a:r>
          </a:p>
          <a:p>
            <a:endParaRPr lang="ru-RU" dirty="0"/>
          </a:p>
        </p:txBody>
      </p:sp>
      <p:sp>
        <p:nvSpPr>
          <p:cNvPr id="8" name="Заголовок 5"/>
          <p:cNvSpPr txBox="1">
            <a:spLocks/>
          </p:cNvSpPr>
          <p:nvPr/>
        </p:nvSpPr>
        <p:spPr>
          <a:xfrm>
            <a:off x="457200" y="274638"/>
            <a:ext cx="7467600" cy="1210146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18" y="3091628"/>
            <a:ext cx="2912546" cy="291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945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400" cap="none" dirty="0">
                <a:solidFill>
                  <a:schemeClr val="tx1"/>
                </a:solidFill>
                <a:latin typeface="Arial" charset="0"/>
                <a:cs typeface="Arial" charset="0"/>
              </a:rPr>
              <a:t>Установите соответствие между физическими величинами и единицами этих величин в СИ</a:t>
            </a:r>
            <a:br>
              <a:rPr lang="ru-RU" sz="2400" cap="none" dirty="0">
                <a:solidFill>
                  <a:schemeClr val="tx1"/>
                </a:solidFill>
                <a:latin typeface="Arial" charset="0"/>
                <a:cs typeface="Arial" charset="0"/>
              </a:rPr>
            </a:br>
            <a:endParaRPr lang="ru-RU" sz="20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ФИЗИЧЕСКАЯ ВЕЛИЧИНА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А)  работа тока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Б)  сила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тока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  мощность тока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ЕДИНИЦА ФИЗИЧЕСКОЙ ВЕЛИЧИНЫ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1)  джоуль (Дж)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2)  ватт (Вт)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3)  вольт (В)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4)  ампер (А)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5)  ньютон (Н)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33056"/>
            <a:ext cx="259228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466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Вспомним формулы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2818656" cy="1684784"/>
          </a:xfrm>
        </p:spPr>
        <p:txBody>
          <a:bodyPr/>
          <a:lstStyle/>
          <a:p>
            <a:r>
              <a:rPr lang="ru-RU" dirty="0" smtClean="0"/>
              <a:t>Закон Ома</a:t>
            </a:r>
          </a:p>
          <a:p>
            <a:r>
              <a:rPr lang="ru-RU" dirty="0" smtClean="0"/>
              <a:t>Работа тока</a:t>
            </a:r>
          </a:p>
          <a:p>
            <a:r>
              <a:rPr lang="ru-RU" dirty="0" smtClean="0"/>
              <a:t>Мощность тока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03648" y="3412745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I=U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4814486"/>
            <a:ext cx="2304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A=</a:t>
            </a:r>
            <a:r>
              <a:rPr lang="en-US" sz="4400" dirty="0" err="1" smtClean="0"/>
              <a:t>IUt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4788024" y="3412744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P=IU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5840257" y="4725144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I=q</a:t>
            </a:r>
            <a:r>
              <a:rPr lang="ru-RU" sz="4400" dirty="0" smtClean="0"/>
              <a:t>/</a:t>
            </a:r>
            <a:r>
              <a:rPr lang="en-US" sz="4400" dirty="0"/>
              <a:t>t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3925951" y="2060848"/>
            <a:ext cx="2448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U=A</a:t>
            </a:r>
            <a:r>
              <a:rPr lang="ru-RU" sz="4400" dirty="0" smtClean="0"/>
              <a:t>/</a:t>
            </a:r>
            <a:r>
              <a:rPr lang="en-US" sz="4400" dirty="0" smtClean="0"/>
              <a:t>q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75231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Лабораторная работа «Определение </a:t>
            </a:r>
            <a:r>
              <a:rPr lang="ru-RU" i="1" dirty="0" smtClean="0"/>
              <a:t>работы</a:t>
            </a:r>
            <a:r>
              <a:rPr lang="ru-RU" dirty="0" smtClean="0"/>
              <a:t> и </a:t>
            </a:r>
            <a:r>
              <a:rPr lang="ru-RU" i="1" dirty="0" smtClean="0"/>
              <a:t>мощности </a:t>
            </a:r>
            <a:r>
              <a:rPr lang="ru-RU" dirty="0" smtClean="0"/>
              <a:t>электрического тока в лампе накаливания»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200" dirty="0" smtClean="0"/>
              <a:t>8 класс</a:t>
            </a:r>
            <a:endParaRPr lang="ru-RU" sz="3200" dirty="0"/>
          </a:p>
        </p:txBody>
      </p:sp>
      <p:sp>
        <p:nvSpPr>
          <p:cNvPr id="4" name="AutoShape 2" descr="умный человечек на прозрачном фоне 29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1318"/>
            <a:ext cx="2736304" cy="274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267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285992"/>
            <a:ext cx="7467600" cy="4187960"/>
          </a:xfrm>
        </p:spPr>
        <p:txBody>
          <a:bodyPr>
            <a:normAutofit/>
          </a:bodyPr>
          <a:lstStyle/>
          <a:p>
            <a:r>
              <a:rPr lang="ru-RU" sz="3200" dirty="0"/>
              <a:t>Научиться рассчитывать работу и мощность тока в потребителе, используя показания </a:t>
            </a:r>
            <a:r>
              <a:rPr lang="ru-RU" sz="3200" u="sng" dirty="0"/>
              <a:t>амперметра</a:t>
            </a:r>
            <a:r>
              <a:rPr lang="ru-RU" sz="3200" dirty="0"/>
              <a:t> и </a:t>
            </a:r>
            <a:r>
              <a:rPr lang="ru-RU" sz="3200" u="sng" dirty="0"/>
              <a:t>вольтметра</a:t>
            </a:r>
            <a:r>
              <a:rPr lang="ru-RU" sz="3200" dirty="0"/>
              <a:t>.</a:t>
            </a:r>
          </a:p>
        </p:txBody>
      </p:sp>
      <p:pic>
        <p:nvPicPr>
          <p:cNvPr id="11280" name="Picture 16" descr="C:\Users\Елена\Desktop\егэ трен\turn_on_off_brain_anim_md_nwm_v2 (1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0"/>
            <a:ext cx="2095500" cy="2095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131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Оборудование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/>
              <a:t>Источник тока.</a:t>
            </a:r>
          </a:p>
          <a:p>
            <a:pPr lvl="0"/>
            <a:r>
              <a:rPr lang="ru-RU" dirty="0"/>
              <a:t>Низковольтная лампа.</a:t>
            </a:r>
          </a:p>
          <a:p>
            <a:pPr lvl="0"/>
            <a:r>
              <a:rPr lang="ru-RU" dirty="0"/>
              <a:t>Реостат.</a:t>
            </a:r>
          </a:p>
          <a:p>
            <a:pPr lvl="0"/>
            <a:r>
              <a:rPr lang="ru-RU" dirty="0"/>
              <a:t>Амперметр.</a:t>
            </a:r>
          </a:p>
          <a:p>
            <a:pPr lvl="0"/>
            <a:r>
              <a:rPr lang="ru-RU" dirty="0"/>
              <a:t>Вольтметр.</a:t>
            </a:r>
          </a:p>
          <a:p>
            <a:pPr lvl="0"/>
            <a:r>
              <a:rPr lang="ru-RU" dirty="0"/>
              <a:t>Ключ.</a:t>
            </a:r>
          </a:p>
          <a:p>
            <a:pPr lvl="0"/>
            <a:r>
              <a:rPr lang="ru-RU" dirty="0"/>
              <a:t>Соединительные провода.</a:t>
            </a:r>
          </a:p>
          <a:p>
            <a:r>
              <a:rPr lang="ru-RU" dirty="0"/>
              <a:t>Секундомер (или часы с секундной стрелкой).</a:t>
            </a:r>
          </a:p>
        </p:txBody>
      </p:sp>
    </p:spTree>
    <p:extLst>
      <p:ext uri="{BB962C8B-B14F-4D97-AF65-F5344CB8AC3E}">
        <p14:creationId xmlns:p14="http://schemas.microsoft.com/office/powerpoint/2010/main" val="157420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Техника безопасности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 smtClean="0"/>
              <a:t>!</a:t>
            </a:r>
            <a:r>
              <a:rPr lang="ru-RU" dirty="0"/>
              <a:t>Не включайте цепь без проверки учителем.</a:t>
            </a:r>
          </a:p>
          <a:p>
            <a:pPr lvl="0"/>
            <a:r>
              <a:rPr lang="ru-RU" dirty="0"/>
              <a:t>!!Соблюдайте полярность при подключении приборов («+» к «+»).</a:t>
            </a:r>
          </a:p>
          <a:p>
            <a:pPr lvl="0"/>
            <a:r>
              <a:rPr lang="ru-RU" dirty="0"/>
              <a:t>!!!Не используйте реостат при минимальном </a:t>
            </a:r>
            <a:r>
              <a:rPr lang="ru-RU" dirty="0" smtClean="0"/>
              <a:t>сопротивлении.</a:t>
            </a:r>
            <a:endParaRPr lang="ru-RU" dirty="0"/>
          </a:p>
          <a:p>
            <a:pPr lvl="0"/>
            <a:r>
              <a:rPr lang="ru-RU" dirty="0"/>
              <a:t>!!!!Не прикасайтесь к оголённым участкам проводов под напряжением!!!</a:t>
            </a:r>
          </a:p>
          <a:p>
            <a:pPr lvl="0"/>
            <a:r>
              <a:rPr lang="ru-RU" dirty="0"/>
              <a:t>Собирайте цепь при разомкнутом </a:t>
            </a:r>
            <a:r>
              <a:rPr lang="ru-RU" dirty="0" smtClean="0"/>
              <a:t>ключе!</a:t>
            </a:r>
            <a:endParaRPr lang="en-US" dirty="0" smtClean="0"/>
          </a:p>
          <a:p>
            <a:pPr marL="0" lvl="0" indent="0">
              <a:buNone/>
            </a:pPr>
            <a:r>
              <a:rPr lang="en-US" dirty="0"/>
              <a:t> </a:t>
            </a: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303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726</TotalTime>
  <Words>387</Words>
  <Application>Microsoft Office PowerPoint</Application>
  <PresentationFormat>Экран (4:3)</PresentationFormat>
  <Paragraphs>96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Знание — это только возможность,  действие — это сила,  а результат — это работа.</vt:lpstr>
      <vt:lpstr>Для каждого физического понятия из первого столбца подберите соответствующий пример из второго столбца. </vt:lpstr>
      <vt:lpstr>Установите соответствие между техническими устройствами и физическими закономерностями, лежащими в основе их работы.   </vt:lpstr>
      <vt:lpstr>Установите соответствие между физическими величинами и единицами этих величин в СИ </vt:lpstr>
      <vt:lpstr>Вспомним формулы</vt:lpstr>
      <vt:lpstr>Лабораторная работа «Определение работы и мощности электрического тока в лампе накаливания»</vt:lpstr>
      <vt:lpstr>Цель:</vt:lpstr>
      <vt:lpstr>Оборудование</vt:lpstr>
      <vt:lpstr>Техника безопасности</vt:lpstr>
      <vt:lpstr>Ход работы:</vt:lpstr>
      <vt:lpstr>Снимите показания</vt:lpstr>
      <vt:lpstr>Проведите расчёты </vt:lpstr>
      <vt:lpstr>Презентация PowerPoint</vt:lpstr>
      <vt:lpstr>Результаты измерений и вычислений занесите в таблицу:</vt:lpstr>
      <vt:lpstr>Дополнительное задание </vt:lpstr>
      <vt:lpstr>Домашнее задание</vt:lpstr>
      <vt:lpstr>Знание — это только возможность,  действие — это сила,  а результат — это работа.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Лабораторная работа «Определение работы и мощности электрического тока»</dc:title>
  <dc:creator>Елена</dc:creator>
  <cp:lastModifiedBy>Пользователь</cp:lastModifiedBy>
  <cp:revision>18</cp:revision>
  <dcterms:created xsi:type="dcterms:W3CDTF">2026-03-22T08:01:57Z</dcterms:created>
  <dcterms:modified xsi:type="dcterms:W3CDTF">2026-03-27T10:20:04Z</dcterms:modified>
</cp:coreProperties>
</file>